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8637" autoAdjust="0"/>
  </p:normalViewPr>
  <p:slideViewPr>
    <p:cSldViewPr snapToGrid="0">
      <p:cViewPr varScale="1">
        <p:scale>
          <a:sx n="57" d="100"/>
          <a:sy n="57" d="100"/>
        </p:scale>
        <p:origin x="12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F3B4D8-5CAA-45D1-AAE8-15E5D20A2E93}" type="datetimeFigureOut">
              <a:rPr lang="en-US" smtClean="0"/>
              <a:t>11/17/2018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8BB5D9-AA81-4EE0-9D2C-516271621962}" type="slidenum">
              <a:rPr lang="en-US" smtClean="0"/>
              <a:t>‹#›</a:t>
            </a:fld>
            <a:endParaRPr lang="en-US"/>
          </a:p>
        </p:txBody>
      </p:sp>
    </p:spTree>
    <p:extLst>
      <p:ext uri="{BB962C8B-B14F-4D97-AF65-F5344CB8AC3E}">
        <p14:creationId xmlns:p14="http://schemas.microsoft.com/office/powerpoint/2010/main" val="500434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stated by </a:t>
            </a:r>
            <a:r>
              <a:rPr lang="en-US" sz="1200" dirty="0"/>
              <a:t>Arnold, </a:t>
            </a:r>
            <a:r>
              <a:rPr lang="en-US" sz="1200" dirty="0" err="1"/>
              <a:t>Beelmann</a:t>
            </a:r>
            <a:r>
              <a:rPr lang="en-US" sz="1200" dirty="0"/>
              <a:t> and </a:t>
            </a:r>
            <a:r>
              <a:rPr lang="en-US" sz="1200" dirty="0" err="1"/>
              <a:t>Coatsworth</a:t>
            </a:r>
            <a:r>
              <a:rPr lang="en-US" sz="1200" dirty="0"/>
              <a:t> (2017), </a:t>
            </a:r>
            <a:r>
              <a:rPr lang="en-US" dirty="0"/>
              <a:t>emotional development is the process in which a child develops from the stage of being dependent to fully functioning as an adult. The definition can be derived from the fact that emotional development involves the ability to recognize, express and manage the different feelings at different stages of growth. As a child develops to becoming an adult, they have to undergo such developments that will see them reach a maturity stage where they will be able to make sound decisions. Children learn both social and emotional skills from the relationship they have with people around the like their peers, parents, caregivers or early childhood development staff. A critical organization that focuses on child development is Urban Child Institute. The organization advocates for emotional development  to ensure that children’s experiences in their earliest years do not impact their brain functioning (The Urban Child Institute, 2018).  </a:t>
            </a:r>
          </a:p>
        </p:txBody>
      </p:sp>
      <p:sp>
        <p:nvSpPr>
          <p:cNvPr id="4" name="Slide Number Placeholder 3"/>
          <p:cNvSpPr>
            <a:spLocks noGrp="1"/>
          </p:cNvSpPr>
          <p:nvPr>
            <p:ph type="sldNum" sz="quarter" idx="5"/>
          </p:nvPr>
        </p:nvSpPr>
        <p:spPr/>
        <p:txBody>
          <a:bodyPr/>
          <a:lstStyle/>
          <a:p>
            <a:fld id="{BC8BB5D9-AA81-4EE0-9D2C-516271621962}" type="slidenum">
              <a:rPr lang="en-US" smtClean="0"/>
              <a:t>2</a:t>
            </a:fld>
            <a:endParaRPr lang="en-US"/>
          </a:p>
        </p:txBody>
      </p:sp>
    </p:spTree>
    <p:extLst>
      <p:ext uri="{BB962C8B-B14F-4D97-AF65-F5344CB8AC3E}">
        <p14:creationId xmlns:p14="http://schemas.microsoft.com/office/powerpoint/2010/main" val="4058481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Children have different emotional patterns. While developing, a child might experience some of these common emotional patterns; fear, jealousy, curiosity, anger, pleasure, joy, and sadness. According to research as indicated by </a:t>
            </a:r>
            <a:r>
              <a:rPr lang="en-US" sz="1200" dirty="0"/>
              <a:t>Arnold, </a:t>
            </a:r>
            <a:r>
              <a:rPr lang="en-US" sz="1200" dirty="0" err="1"/>
              <a:t>Beelmann</a:t>
            </a:r>
            <a:r>
              <a:rPr lang="en-US" sz="1200" dirty="0"/>
              <a:t> and </a:t>
            </a:r>
            <a:r>
              <a:rPr lang="en-US" sz="1200" dirty="0" err="1"/>
              <a:t>Coatsworth</a:t>
            </a:r>
            <a:r>
              <a:rPr lang="en-US" sz="1200" dirty="0"/>
              <a:t> (2017),</a:t>
            </a:r>
            <a:r>
              <a:rPr lang="en-US" dirty="0"/>
              <a:t>, the emotional patters in children manifest depending on their environment. Anything that a child encounters is likely to create an emotion. As such, they grow up learning how to handle these different emotions. For example, in a school environment, a child is likely to experience both positive and negative emotions which they have to handle since they are dealing with their peers. Positive emotions involve pleasant and less stressful emotions which are essential in the development of an individual. For example, love and curiosity. On the other hand, negative emotions involve unpleasant emotions which are harmful to human development. For example, anger and fear. </a:t>
            </a:r>
          </a:p>
          <a:p>
            <a:endParaRPr lang="en-US" dirty="0"/>
          </a:p>
        </p:txBody>
      </p:sp>
      <p:sp>
        <p:nvSpPr>
          <p:cNvPr id="4" name="Slide Number Placeholder 3"/>
          <p:cNvSpPr>
            <a:spLocks noGrp="1"/>
          </p:cNvSpPr>
          <p:nvPr>
            <p:ph type="sldNum" sz="quarter" idx="5"/>
          </p:nvPr>
        </p:nvSpPr>
        <p:spPr/>
        <p:txBody>
          <a:bodyPr/>
          <a:lstStyle/>
          <a:p>
            <a:fld id="{BC8BB5D9-AA81-4EE0-9D2C-516271621962}" type="slidenum">
              <a:rPr lang="en-US" smtClean="0"/>
              <a:t>3</a:t>
            </a:fld>
            <a:endParaRPr lang="en-US"/>
          </a:p>
        </p:txBody>
      </p:sp>
    </p:spTree>
    <p:extLst>
      <p:ext uri="{BB962C8B-B14F-4D97-AF65-F5344CB8AC3E}">
        <p14:creationId xmlns:p14="http://schemas.microsoft.com/office/powerpoint/2010/main" val="672883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Parents and care givers needs to understand the different stages of emotional development in children. As earlier mentioned, child emotional development is critical as children develop the ability to recognize feelings and realize their capabilities. The emotional development takes place in different angles of conscious and subconscious levels. Therefore, in order to have a healthy, and well adjusted child, they need to undergo the four emotional development stages of infancy, childhood, adolescence and adulthood (Bridges, 2017). </a:t>
            </a:r>
          </a:p>
        </p:txBody>
      </p:sp>
      <p:sp>
        <p:nvSpPr>
          <p:cNvPr id="4" name="Slide Number Placeholder 3"/>
          <p:cNvSpPr>
            <a:spLocks noGrp="1"/>
          </p:cNvSpPr>
          <p:nvPr>
            <p:ph type="sldNum" sz="quarter" idx="5"/>
          </p:nvPr>
        </p:nvSpPr>
        <p:spPr/>
        <p:txBody>
          <a:bodyPr/>
          <a:lstStyle/>
          <a:p>
            <a:fld id="{BC8BB5D9-AA81-4EE0-9D2C-516271621962}" type="slidenum">
              <a:rPr lang="en-US" smtClean="0"/>
              <a:t>4</a:t>
            </a:fld>
            <a:endParaRPr lang="en-US"/>
          </a:p>
        </p:txBody>
      </p:sp>
    </p:spTree>
    <p:extLst>
      <p:ext uri="{BB962C8B-B14F-4D97-AF65-F5344CB8AC3E}">
        <p14:creationId xmlns:p14="http://schemas.microsoft.com/office/powerpoint/2010/main" val="1124349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Newborn babies develop emotionally depending on the personality attached to them. For example, the personality of their caregiver or mother. Newborns are thus considered not to be emotionally complicated (Bridges, 2017). For example, a baby may become fussy when the caregiver is short-tempered. It is thus vital to understand the type of character that you want to build in a baby and thus model it from the beginning. </a:t>
            </a:r>
          </a:p>
          <a:p>
            <a:endParaRPr lang="en-US" dirty="0"/>
          </a:p>
        </p:txBody>
      </p:sp>
      <p:sp>
        <p:nvSpPr>
          <p:cNvPr id="4" name="Slide Number Placeholder 3"/>
          <p:cNvSpPr>
            <a:spLocks noGrp="1"/>
          </p:cNvSpPr>
          <p:nvPr>
            <p:ph type="sldNum" sz="quarter" idx="5"/>
          </p:nvPr>
        </p:nvSpPr>
        <p:spPr/>
        <p:txBody>
          <a:bodyPr/>
          <a:lstStyle/>
          <a:p>
            <a:fld id="{BC8BB5D9-AA81-4EE0-9D2C-516271621962}" type="slidenum">
              <a:rPr lang="en-US" smtClean="0"/>
              <a:t>5</a:t>
            </a:fld>
            <a:endParaRPr lang="en-US"/>
          </a:p>
        </p:txBody>
      </p:sp>
    </p:spTree>
    <p:extLst>
      <p:ext uri="{BB962C8B-B14F-4D97-AF65-F5344CB8AC3E}">
        <p14:creationId xmlns:p14="http://schemas.microsoft.com/office/powerpoint/2010/main" val="3946982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childhood stage is anywhere between 2 years to 12 years.  At this stage, the child is likely to develop strong emotions. The child’s emotions are likely to be influenced by their environment, intelligence, physical development, family and school atmosphere. The five factors are very critical in determining the child’s emotional state while they transform into their adolescent stage. Parents thus need to be cautious when dealing with their children at this stage of development, and most importantly, it also determines whether a child will become close to their parent in the long run or not (Bridges, 2017).  </a:t>
            </a:r>
          </a:p>
          <a:p>
            <a:endParaRPr lang="en-US" dirty="0"/>
          </a:p>
        </p:txBody>
      </p:sp>
      <p:sp>
        <p:nvSpPr>
          <p:cNvPr id="4" name="Slide Number Placeholder 3"/>
          <p:cNvSpPr>
            <a:spLocks noGrp="1"/>
          </p:cNvSpPr>
          <p:nvPr>
            <p:ph type="sldNum" sz="quarter" idx="5"/>
          </p:nvPr>
        </p:nvSpPr>
        <p:spPr/>
        <p:txBody>
          <a:bodyPr/>
          <a:lstStyle/>
          <a:p>
            <a:fld id="{BC8BB5D9-AA81-4EE0-9D2C-516271621962}" type="slidenum">
              <a:rPr lang="en-US" smtClean="0"/>
              <a:t>6</a:t>
            </a:fld>
            <a:endParaRPr lang="en-US"/>
          </a:p>
        </p:txBody>
      </p:sp>
    </p:spTree>
    <p:extLst>
      <p:ext uri="{BB962C8B-B14F-4D97-AF65-F5344CB8AC3E}">
        <p14:creationId xmlns:p14="http://schemas.microsoft.com/office/powerpoint/2010/main" val="2008916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Rapid fluctuations in emotions characterize the adolescence stage. Adolescents try to gain their self-identity through an in-depth focus on self-sufficiency and a feeling of loneliness. Most adolescents have increased mood swings and change in temperament due to the increasing hormonal changes. Parents at this stage have to be open to their children and talk to them about issues that they fear sharing. Such will reduce the gap that the growth stage builds with the parents emotionally (</a:t>
            </a:r>
            <a:r>
              <a:rPr lang="en-US" dirty="0" err="1"/>
              <a:t>Schore</a:t>
            </a:r>
            <a:r>
              <a:rPr lang="en-US" dirty="0"/>
              <a:t>, 2015).</a:t>
            </a:r>
          </a:p>
          <a:p>
            <a:endParaRPr lang="en-US" dirty="0"/>
          </a:p>
        </p:txBody>
      </p:sp>
      <p:sp>
        <p:nvSpPr>
          <p:cNvPr id="4" name="Slide Number Placeholder 3"/>
          <p:cNvSpPr>
            <a:spLocks noGrp="1"/>
          </p:cNvSpPr>
          <p:nvPr>
            <p:ph type="sldNum" sz="quarter" idx="5"/>
          </p:nvPr>
        </p:nvSpPr>
        <p:spPr/>
        <p:txBody>
          <a:bodyPr/>
          <a:lstStyle/>
          <a:p>
            <a:fld id="{BC8BB5D9-AA81-4EE0-9D2C-516271621962}" type="slidenum">
              <a:rPr lang="en-US" smtClean="0"/>
              <a:t>7</a:t>
            </a:fld>
            <a:endParaRPr lang="en-US"/>
          </a:p>
        </p:txBody>
      </p:sp>
    </p:spTree>
    <p:extLst>
      <p:ext uri="{BB962C8B-B14F-4D97-AF65-F5344CB8AC3E}">
        <p14:creationId xmlns:p14="http://schemas.microsoft.com/office/powerpoint/2010/main" val="1505578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8BB5D9-AA81-4EE0-9D2C-516271621962}" type="slidenum">
              <a:rPr lang="en-US" smtClean="0"/>
              <a:t>8</a:t>
            </a:fld>
            <a:endParaRPr lang="en-US"/>
          </a:p>
        </p:txBody>
      </p:sp>
    </p:spTree>
    <p:extLst>
      <p:ext uri="{BB962C8B-B14F-4D97-AF65-F5344CB8AC3E}">
        <p14:creationId xmlns:p14="http://schemas.microsoft.com/office/powerpoint/2010/main" val="8541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11/17/2018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11/17/2018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A6E05-7993-4390-943A-06985CDC823E}"/>
              </a:ext>
            </a:extLst>
          </p:cNvPr>
          <p:cNvSpPr>
            <a:spLocks noGrp="1"/>
          </p:cNvSpPr>
          <p:nvPr>
            <p:ph type="ctrTitle"/>
          </p:nvPr>
        </p:nvSpPr>
        <p:spPr/>
        <p:txBody>
          <a:bodyPr/>
          <a:lstStyle/>
          <a:p>
            <a:pPr algn="ctr"/>
            <a:r>
              <a:rPr lang="en-US" dirty="0">
                <a:latin typeface="Arial" panose="020B0604020202020204" pitchFamily="34" charset="0"/>
                <a:cs typeface="Arial" panose="020B0604020202020204" pitchFamily="34" charset="0"/>
              </a:rPr>
              <a:t>Child Emotional Development</a:t>
            </a:r>
            <a:endParaRPr lang="en-US" dirty="0"/>
          </a:p>
        </p:txBody>
      </p:sp>
      <p:sp>
        <p:nvSpPr>
          <p:cNvPr id="3" name="Subtitle 2">
            <a:extLst>
              <a:ext uri="{FF2B5EF4-FFF2-40B4-BE49-F238E27FC236}">
                <a16:creationId xmlns:a16="http://schemas.microsoft.com/office/drawing/2014/main" id="{4F5DBE6D-F7D5-4FB5-BC5B-42F2399C8B77}"/>
              </a:ext>
            </a:extLst>
          </p:cNvPr>
          <p:cNvSpPr>
            <a:spLocks noGrp="1"/>
          </p:cNvSpPr>
          <p:nvPr>
            <p:ph type="subTitle" idx="1"/>
          </p:nvPr>
        </p:nvSpPr>
        <p:spPr/>
        <p:txBody>
          <a:bodyPr>
            <a:normAutofit lnSpcReduction="10000"/>
          </a:bodyPr>
          <a:lstStyle/>
          <a:p>
            <a:pPr algn="ctr"/>
            <a:r>
              <a:rPr lang="en-US" sz="3200" b="1" dirty="0">
                <a:latin typeface="Arial" panose="020B0604020202020204" pitchFamily="34" charset="0"/>
                <a:cs typeface="Arial" panose="020B0604020202020204" pitchFamily="34" charset="0"/>
              </a:rPr>
              <a:t>Lyndon Johnson</a:t>
            </a:r>
          </a:p>
          <a:p>
            <a:pPr algn="ctr"/>
            <a:r>
              <a:rPr lang="en-US" sz="3200" b="1" dirty="0">
                <a:latin typeface="Arial" panose="020B0604020202020204" pitchFamily="34" charset="0"/>
                <a:cs typeface="Arial" panose="020B0604020202020204" pitchFamily="34" charset="0"/>
              </a:rPr>
              <a:t>Institutional Affiliation</a:t>
            </a:r>
          </a:p>
          <a:p>
            <a:endParaRPr lang="en-US" dirty="0"/>
          </a:p>
        </p:txBody>
      </p:sp>
    </p:spTree>
    <p:extLst>
      <p:ext uri="{BB962C8B-B14F-4D97-AF65-F5344CB8AC3E}">
        <p14:creationId xmlns:p14="http://schemas.microsoft.com/office/powerpoint/2010/main" val="769485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3516D-8AF1-4370-85E4-F3B86AC36214}"/>
              </a:ext>
            </a:extLst>
          </p:cNvPr>
          <p:cNvSpPr>
            <a:spLocks noGrp="1"/>
          </p:cNvSpPr>
          <p:nvPr>
            <p:ph type="title"/>
          </p:nvPr>
        </p:nvSpPr>
        <p:spPr/>
        <p:txBody>
          <a:bodyPr/>
          <a:lstStyle/>
          <a:p>
            <a:pPr algn="ctr"/>
            <a:r>
              <a:rPr lang="en-US" dirty="0"/>
              <a:t>Introduction</a:t>
            </a:r>
          </a:p>
        </p:txBody>
      </p:sp>
      <p:sp>
        <p:nvSpPr>
          <p:cNvPr id="3" name="Content Placeholder 2">
            <a:extLst>
              <a:ext uri="{FF2B5EF4-FFF2-40B4-BE49-F238E27FC236}">
                <a16:creationId xmlns:a16="http://schemas.microsoft.com/office/drawing/2014/main" id="{4AA3A102-17D6-41E6-875C-9A2A0FEA2C4D}"/>
              </a:ext>
            </a:extLst>
          </p:cNvPr>
          <p:cNvSpPr>
            <a:spLocks noGrp="1"/>
          </p:cNvSpPr>
          <p:nvPr>
            <p:ph idx="1"/>
          </p:nvPr>
        </p:nvSpPr>
        <p:spPr/>
        <p:txBody>
          <a:bodyPr>
            <a:normAutofit/>
          </a:bodyPr>
          <a:lstStyle/>
          <a:p>
            <a:r>
              <a:rPr lang="en-US" sz="2400" dirty="0"/>
              <a:t>A process where children develop their capabilities and feelings.</a:t>
            </a:r>
          </a:p>
          <a:p>
            <a:r>
              <a:rPr lang="en-US" sz="2400" dirty="0"/>
              <a:t>Children advance their emotional and social skills.</a:t>
            </a:r>
          </a:p>
          <a:p>
            <a:r>
              <a:rPr lang="en-US" sz="2400" dirty="0"/>
              <a:t>The skills influence their mental health and wellness.</a:t>
            </a:r>
          </a:p>
          <a:p>
            <a:r>
              <a:rPr lang="en-US" sz="2400" dirty="0"/>
              <a:t>These skills are learnt through family, caregivers and peer relationships.</a:t>
            </a:r>
          </a:p>
          <a:p>
            <a:r>
              <a:rPr lang="en-US" sz="2400" dirty="0"/>
              <a:t>Focusing on Urban Child Institute (Arnold, </a:t>
            </a:r>
            <a:r>
              <a:rPr lang="en-US" sz="2400" dirty="0" err="1"/>
              <a:t>Beelmann</a:t>
            </a:r>
            <a:r>
              <a:rPr lang="en-US" sz="2400" dirty="0"/>
              <a:t> &amp; </a:t>
            </a:r>
            <a:r>
              <a:rPr lang="en-US" sz="2400" dirty="0" err="1"/>
              <a:t>Coatsworth</a:t>
            </a:r>
            <a:r>
              <a:rPr lang="en-US" sz="2400" dirty="0"/>
              <a:t>, 2017).</a:t>
            </a:r>
          </a:p>
        </p:txBody>
      </p:sp>
    </p:spTree>
    <p:extLst>
      <p:ext uri="{BB962C8B-B14F-4D97-AF65-F5344CB8AC3E}">
        <p14:creationId xmlns:p14="http://schemas.microsoft.com/office/powerpoint/2010/main" val="3800976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34BBF-F653-4BAB-9733-81178CE1D143}"/>
              </a:ext>
            </a:extLst>
          </p:cNvPr>
          <p:cNvSpPr>
            <a:spLocks noGrp="1"/>
          </p:cNvSpPr>
          <p:nvPr>
            <p:ph type="title"/>
          </p:nvPr>
        </p:nvSpPr>
        <p:spPr/>
        <p:txBody>
          <a:bodyPr/>
          <a:lstStyle/>
          <a:p>
            <a:pPr algn="ctr"/>
            <a:r>
              <a:rPr lang="en-US" dirty="0"/>
              <a:t>Emotional Development in Children</a:t>
            </a:r>
          </a:p>
        </p:txBody>
      </p:sp>
      <p:sp>
        <p:nvSpPr>
          <p:cNvPr id="3" name="Content Placeholder 2">
            <a:extLst>
              <a:ext uri="{FF2B5EF4-FFF2-40B4-BE49-F238E27FC236}">
                <a16:creationId xmlns:a16="http://schemas.microsoft.com/office/drawing/2014/main" id="{C118481F-25C1-4627-B2C9-BA1B9A2CC0FD}"/>
              </a:ext>
            </a:extLst>
          </p:cNvPr>
          <p:cNvSpPr>
            <a:spLocks noGrp="1"/>
          </p:cNvSpPr>
          <p:nvPr>
            <p:ph idx="1"/>
          </p:nvPr>
        </p:nvSpPr>
        <p:spPr/>
        <p:txBody>
          <a:bodyPr/>
          <a:lstStyle/>
          <a:p>
            <a:r>
              <a:rPr lang="en-US" sz="2800" dirty="0"/>
              <a:t>Emotional development in children is a complex responsibility.</a:t>
            </a:r>
          </a:p>
          <a:p>
            <a:r>
              <a:rPr lang="en-US" sz="2800" dirty="0"/>
              <a:t>It initial stage is infancy and continues to adulthood.</a:t>
            </a:r>
          </a:p>
          <a:p>
            <a:r>
              <a:rPr lang="en-US" sz="2800" dirty="0"/>
              <a:t>Children may express joy, anger, fear or sadness.</a:t>
            </a:r>
          </a:p>
          <a:p>
            <a:r>
              <a:rPr lang="en-US" sz="2800" dirty="0"/>
              <a:t>They may also express surprise, shyness or embarrassment as they develop a sense of self. </a:t>
            </a:r>
          </a:p>
          <a:p>
            <a:endParaRPr lang="en-US" dirty="0"/>
          </a:p>
        </p:txBody>
      </p:sp>
    </p:spTree>
    <p:extLst>
      <p:ext uri="{BB962C8B-B14F-4D97-AF65-F5344CB8AC3E}">
        <p14:creationId xmlns:p14="http://schemas.microsoft.com/office/powerpoint/2010/main" val="1281669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56C67-5569-4668-9F45-C2D0AAD80048}"/>
              </a:ext>
            </a:extLst>
          </p:cNvPr>
          <p:cNvSpPr>
            <a:spLocks noGrp="1"/>
          </p:cNvSpPr>
          <p:nvPr>
            <p:ph type="title"/>
          </p:nvPr>
        </p:nvSpPr>
        <p:spPr/>
        <p:txBody>
          <a:bodyPr/>
          <a:lstStyle/>
          <a:p>
            <a:pPr algn="ctr"/>
            <a:r>
              <a:rPr lang="en-US" dirty="0"/>
              <a:t>Stages of Child Emotional Development</a:t>
            </a:r>
          </a:p>
        </p:txBody>
      </p:sp>
      <p:sp>
        <p:nvSpPr>
          <p:cNvPr id="3" name="Content Placeholder 2">
            <a:extLst>
              <a:ext uri="{FF2B5EF4-FFF2-40B4-BE49-F238E27FC236}">
                <a16:creationId xmlns:a16="http://schemas.microsoft.com/office/drawing/2014/main" id="{B3AAB0E7-18AC-4DA1-850A-1080611F6870}"/>
              </a:ext>
            </a:extLst>
          </p:cNvPr>
          <p:cNvSpPr>
            <a:spLocks noGrp="1"/>
          </p:cNvSpPr>
          <p:nvPr>
            <p:ph idx="1"/>
          </p:nvPr>
        </p:nvSpPr>
        <p:spPr/>
        <p:txBody>
          <a:bodyPr>
            <a:normAutofit/>
          </a:bodyPr>
          <a:lstStyle/>
          <a:p>
            <a:r>
              <a:rPr lang="en-US" sz="2800" dirty="0"/>
              <a:t>Infancy</a:t>
            </a:r>
          </a:p>
          <a:p>
            <a:r>
              <a:rPr lang="en-US" sz="2800" dirty="0"/>
              <a:t>Childhood</a:t>
            </a:r>
          </a:p>
          <a:p>
            <a:r>
              <a:rPr lang="en-US" sz="2800" dirty="0"/>
              <a:t>Adolescence</a:t>
            </a:r>
          </a:p>
        </p:txBody>
      </p:sp>
    </p:spTree>
    <p:extLst>
      <p:ext uri="{BB962C8B-B14F-4D97-AF65-F5344CB8AC3E}">
        <p14:creationId xmlns:p14="http://schemas.microsoft.com/office/powerpoint/2010/main" val="3809400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78A9F-E5F4-4AB2-8FB2-81BD9ADDB327}"/>
              </a:ext>
            </a:extLst>
          </p:cNvPr>
          <p:cNvSpPr>
            <a:spLocks noGrp="1"/>
          </p:cNvSpPr>
          <p:nvPr>
            <p:ph type="title"/>
          </p:nvPr>
        </p:nvSpPr>
        <p:spPr/>
        <p:txBody>
          <a:bodyPr/>
          <a:lstStyle/>
          <a:p>
            <a:pPr algn="ctr"/>
            <a:r>
              <a:rPr lang="en-US" dirty="0"/>
              <a:t>Infancy</a:t>
            </a:r>
            <a:br>
              <a:rPr lang="en-US" dirty="0"/>
            </a:br>
            <a:endParaRPr lang="en-US" dirty="0"/>
          </a:p>
        </p:txBody>
      </p:sp>
      <p:sp>
        <p:nvSpPr>
          <p:cNvPr id="3" name="Content Placeholder 2">
            <a:extLst>
              <a:ext uri="{FF2B5EF4-FFF2-40B4-BE49-F238E27FC236}">
                <a16:creationId xmlns:a16="http://schemas.microsoft.com/office/drawing/2014/main" id="{09520860-131C-4F80-BEE3-9AEA0849EE19}"/>
              </a:ext>
            </a:extLst>
          </p:cNvPr>
          <p:cNvSpPr>
            <a:spLocks noGrp="1"/>
          </p:cNvSpPr>
          <p:nvPr>
            <p:ph idx="1"/>
          </p:nvPr>
        </p:nvSpPr>
        <p:spPr/>
        <p:txBody>
          <a:bodyPr/>
          <a:lstStyle/>
          <a:p>
            <a:r>
              <a:rPr lang="en-US" sz="2800" dirty="0"/>
              <a:t>Birth to 2 years old</a:t>
            </a:r>
          </a:p>
          <a:p>
            <a:r>
              <a:rPr lang="en-US" sz="2800" dirty="0"/>
              <a:t>Infants may follow the personality of their parents or caregivers.</a:t>
            </a:r>
          </a:p>
          <a:p>
            <a:r>
              <a:rPr lang="en-US" sz="2800" dirty="0"/>
              <a:t>Toddlers develop a strong bond with their </a:t>
            </a:r>
            <a:r>
              <a:rPr lang="en-US" sz="2800" dirty="0" err="1"/>
              <a:t>parentsc</a:t>
            </a:r>
            <a:r>
              <a:rPr lang="en-US" sz="2800" dirty="0"/>
              <a:t>(Bridges, 2017).</a:t>
            </a:r>
          </a:p>
          <a:p>
            <a:r>
              <a:rPr lang="en-US" sz="2800" dirty="0"/>
              <a:t>The explore a and develop a sense of belonging.</a:t>
            </a:r>
          </a:p>
          <a:p>
            <a:endParaRPr lang="en-US" sz="2800" dirty="0"/>
          </a:p>
          <a:p>
            <a:endParaRPr lang="en-US" dirty="0"/>
          </a:p>
        </p:txBody>
      </p:sp>
    </p:spTree>
    <p:extLst>
      <p:ext uri="{BB962C8B-B14F-4D97-AF65-F5344CB8AC3E}">
        <p14:creationId xmlns:p14="http://schemas.microsoft.com/office/powerpoint/2010/main" val="3190953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F494B-6CBA-4B41-BE1A-74B3DCADCBB6}"/>
              </a:ext>
            </a:extLst>
          </p:cNvPr>
          <p:cNvSpPr>
            <a:spLocks noGrp="1"/>
          </p:cNvSpPr>
          <p:nvPr>
            <p:ph type="title"/>
          </p:nvPr>
        </p:nvSpPr>
        <p:spPr/>
        <p:txBody>
          <a:bodyPr/>
          <a:lstStyle/>
          <a:p>
            <a:pPr algn="ctr"/>
            <a:r>
              <a:rPr lang="en-US" dirty="0"/>
              <a:t>Childhood</a:t>
            </a:r>
          </a:p>
        </p:txBody>
      </p:sp>
      <p:sp>
        <p:nvSpPr>
          <p:cNvPr id="3" name="Content Placeholder 2">
            <a:extLst>
              <a:ext uri="{FF2B5EF4-FFF2-40B4-BE49-F238E27FC236}">
                <a16:creationId xmlns:a16="http://schemas.microsoft.com/office/drawing/2014/main" id="{20F2D6C6-4B81-4544-89CC-9B4339C9BA8B}"/>
              </a:ext>
            </a:extLst>
          </p:cNvPr>
          <p:cNvSpPr>
            <a:spLocks noGrp="1"/>
          </p:cNvSpPr>
          <p:nvPr>
            <p:ph idx="1"/>
          </p:nvPr>
        </p:nvSpPr>
        <p:spPr/>
        <p:txBody>
          <a:bodyPr>
            <a:normAutofit/>
          </a:bodyPr>
          <a:lstStyle/>
          <a:p>
            <a:r>
              <a:rPr lang="en-US" sz="2800" dirty="0"/>
              <a:t>It is between 2-12 years</a:t>
            </a:r>
          </a:p>
          <a:p>
            <a:r>
              <a:rPr lang="en-US" sz="2800" dirty="0"/>
              <a:t>Children develop strong feelings.</a:t>
            </a:r>
          </a:p>
          <a:p>
            <a:r>
              <a:rPr lang="en-US" sz="2800" dirty="0"/>
              <a:t>The environment plays an important role in the development of emotions</a:t>
            </a:r>
          </a:p>
        </p:txBody>
      </p:sp>
    </p:spTree>
    <p:extLst>
      <p:ext uri="{BB962C8B-B14F-4D97-AF65-F5344CB8AC3E}">
        <p14:creationId xmlns:p14="http://schemas.microsoft.com/office/powerpoint/2010/main" val="26377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D79E0-2037-49CC-AE2E-D337C10D69DF}"/>
              </a:ext>
            </a:extLst>
          </p:cNvPr>
          <p:cNvSpPr>
            <a:spLocks noGrp="1"/>
          </p:cNvSpPr>
          <p:nvPr>
            <p:ph type="title"/>
          </p:nvPr>
        </p:nvSpPr>
        <p:spPr/>
        <p:txBody>
          <a:bodyPr/>
          <a:lstStyle/>
          <a:p>
            <a:pPr algn="ctr"/>
            <a:r>
              <a:rPr lang="en-US" dirty="0"/>
              <a:t>Adolescence</a:t>
            </a:r>
            <a:br>
              <a:rPr lang="en-US" dirty="0"/>
            </a:br>
            <a:endParaRPr lang="en-US" dirty="0"/>
          </a:p>
        </p:txBody>
      </p:sp>
      <p:sp>
        <p:nvSpPr>
          <p:cNvPr id="3" name="Content Placeholder 2">
            <a:extLst>
              <a:ext uri="{FF2B5EF4-FFF2-40B4-BE49-F238E27FC236}">
                <a16:creationId xmlns:a16="http://schemas.microsoft.com/office/drawing/2014/main" id="{3ACFBF01-95D0-433D-B71F-F4D8F0B11A69}"/>
              </a:ext>
            </a:extLst>
          </p:cNvPr>
          <p:cNvSpPr>
            <a:spLocks noGrp="1"/>
          </p:cNvSpPr>
          <p:nvPr>
            <p:ph idx="1"/>
          </p:nvPr>
        </p:nvSpPr>
        <p:spPr/>
        <p:txBody>
          <a:bodyPr>
            <a:normAutofit/>
          </a:bodyPr>
          <a:lstStyle/>
          <a:p>
            <a:r>
              <a:rPr lang="en-US" sz="2800" dirty="0"/>
              <a:t>13 to 18 years</a:t>
            </a:r>
          </a:p>
          <a:p>
            <a:r>
              <a:rPr lang="en-US" sz="2800" dirty="0"/>
              <a:t>Self-identity is developed</a:t>
            </a:r>
          </a:p>
          <a:p>
            <a:r>
              <a:rPr lang="en-US" sz="2800" dirty="0"/>
              <a:t>Children become more independent and socialize with others.</a:t>
            </a:r>
          </a:p>
          <a:p>
            <a:r>
              <a:rPr lang="en-US" sz="2800" dirty="0"/>
              <a:t>They experience hormonal changes hence have tempers.</a:t>
            </a:r>
          </a:p>
          <a:p>
            <a:pPr marL="0" indent="0">
              <a:buNone/>
            </a:pPr>
            <a:endParaRPr lang="en-US" sz="2800" dirty="0"/>
          </a:p>
          <a:p>
            <a:endParaRPr lang="en-US" sz="2800" dirty="0"/>
          </a:p>
        </p:txBody>
      </p:sp>
    </p:spTree>
    <p:extLst>
      <p:ext uri="{BB962C8B-B14F-4D97-AF65-F5344CB8AC3E}">
        <p14:creationId xmlns:p14="http://schemas.microsoft.com/office/powerpoint/2010/main" val="3566808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37D2E-E9AF-4444-B9AD-4D311EE2DD84}"/>
              </a:ext>
            </a:extLst>
          </p:cNvPr>
          <p:cNvSpPr>
            <a:spLocks noGrp="1"/>
          </p:cNvSpPr>
          <p:nvPr>
            <p:ph type="title"/>
          </p:nvPr>
        </p:nvSpPr>
        <p:spPr/>
        <p:txBody>
          <a:bodyPr/>
          <a:lstStyle/>
          <a:p>
            <a:pPr algn="ctr"/>
            <a:r>
              <a:rPr lang="en-US" dirty="0"/>
              <a:t>Conclusion</a:t>
            </a:r>
            <a:br>
              <a:rPr lang="en-US" dirty="0"/>
            </a:br>
            <a:endParaRPr lang="en-US" dirty="0"/>
          </a:p>
        </p:txBody>
      </p:sp>
      <p:sp>
        <p:nvSpPr>
          <p:cNvPr id="3" name="Content Placeholder 2">
            <a:extLst>
              <a:ext uri="{FF2B5EF4-FFF2-40B4-BE49-F238E27FC236}">
                <a16:creationId xmlns:a16="http://schemas.microsoft.com/office/drawing/2014/main" id="{8E29BB51-EF30-4235-B3DF-63DA21A50AA5}"/>
              </a:ext>
            </a:extLst>
          </p:cNvPr>
          <p:cNvSpPr>
            <a:spLocks noGrp="1"/>
          </p:cNvSpPr>
          <p:nvPr>
            <p:ph idx="1"/>
          </p:nvPr>
        </p:nvSpPr>
        <p:spPr/>
        <p:txBody>
          <a:bodyPr/>
          <a:lstStyle/>
          <a:p>
            <a:pPr marL="0" indent="0">
              <a:buNone/>
            </a:pPr>
            <a:r>
              <a:rPr lang="en-US" sz="2800" dirty="0"/>
              <a:t>	In summary, understanding emotional development and the stages of child emotional development is critical for parents and caregivers as well as childhood helpers.  From the presentation, the environment has a significant impact on the behavior and development of children. Hence, it is critical to create and a surrounding that fosters a child’s emotional development. </a:t>
            </a:r>
          </a:p>
          <a:p>
            <a:pPr marL="0" indent="0">
              <a:buNone/>
            </a:pPr>
            <a:endParaRPr lang="en-US" sz="2800" dirty="0"/>
          </a:p>
        </p:txBody>
      </p:sp>
    </p:spTree>
    <p:extLst>
      <p:ext uri="{BB962C8B-B14F-4D97-AF65-F5344CB8AC3E}">
        <p14:creationId xmlns:p14="http://schemas.microsoft.com/office/powerpoint/2010/main" val="2657447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F984F-D63A-4F1E-99A5-A1D743949D6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5DE7F1D-507C-4C20-AA35-1E13B505A44F}"/>
              </a:ext>
            </a:extLst>
          </p:cNvPr>
          <p:cNvSpPr>
            <a:spLocks noGrp="1"/>
          </p:cNvSpPr>
          <p:nvPr>
            <p:ph idx="1"/>
          </p:nvPr>
        </p:nvSpPr>
        <p:spPr/>
        <p:txBody>
          <a:bodyPr>
            <a:normAutofit fontScale="32500" lnSpcReduction="20000"/>
          </a:bodyPr>
          <a:lstStyle/>
          <a:p>
            <a:r>
              <a:rPr lang="en-US" sz="6000" dirty="0"/>
              <a:t>Arnold, L. S., </a:t>
            </a:r>
            <a:r>
              <a:rPr lang="en-US" sz="6000" dirty="0" err="1"/>
              <a:t>Beelmann</a:t>
            </a:r>
            <a:r>
              <a:rPr lang="en-US" sz="6000" dirty="0"/>
              <a:t>, A., &amp; </a:t>
            </a:r>
            <a:r>
              <a:rPr lang="en-US" sz="6000" dirty="0" err="1"/>
              <a:t>Coatsworth</a:t>
            </a:r>
            <a:r>
              <a:rPr lang="en-US" sz="6000" dirty="0"/>
              <a:t>, D. (2017). Family-focused prevention to improve cognitive, educational, and social-emotional development of immigrant children and adolescents: a systematic review.</a:t>
            </a:r>
          </a:p>
          <a:p>
            <a:r>
              <a:rPr lang="en-US" sz="6000" dirty="0"/>
              <a:t>Bridges, K. M. B. (2017). </a:t>
            </a:r>
            <a:r>
              <a:rPr lang="en-US" sz="6000" i="1" dirty="0"/>
              <a:t>The social and emotional development of the pre-school child</a:t>
            </a:r>
            <a:r>
              <a:rPr lang="en-US" sz="6000" dirty="0"/>
              <a:t>. Routledge.</a:t>
            </a:r>
          </a:p>
          <a:p>
            <a:r>
              <a:rPr lang="en-US" sz="6000" dirty="0" err="1"/>
              <a:t>Schore</a:t>
            </a:r>
            <a:r>
              <a:rPr lang="en-US" sz="6000" dirty="0"/>
              <a:t>, A. N. (2015). </a:t>
            </a:r>
            <a:r>
              <a:rPr lang="en-US" sz="6000" i="1" dirty="0"/>
              <a:t>Affect regulation and the origin of the self: The neurobiology of emotional development</a:t>
            </a:r>
            <a:r>
              <a:rPr lang="en-US" sz="6000" dirty="0"/>
              <a:t>. Routledge.</a:t>
            </a:r>
          </a:p>
          <a:p>
            <a:r>
              <a:rPr lang="en-US" sz="6000" dirty="0"/>
              <a:t>The Urban Child Institute, (2018), Child Emotional Development. Retrieved from: http://www.urbanchildinstitute.org/resources/publications/good-start/social-and-emotional-development</a:t>
            </a:r>
          </a:p>
          <a:p>
            <a:endParaRPr lang="en-US" dirty="0"/>
          </a:p>
        </p:txBody>
      </p:sp>
    </p:spTree>
    <p:extLst>
      <p:ext uri="{BB962C8B-B14F-4D97-AF65-F5344CB8AC3E}">
        <p14:creationId xmlns:p14="http://schemas.microsoft.com/office/powerpoint/2010/main" val="394389486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70</TotalTime>
  <Words>867</Words>
  <Application>Microsoft Office PowerPoint</Application>
  <PresentationFormat>Widescreen</PresentationFormat>
  <Paragraphs>52</Paragraphs>
  <Slides>9</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Trebuchet MS</vt:lpstr>
      <vt:lpstr>Wingdings 3</vt:lpstr>
      <vt:lpstr>Facet</vt:lpstr>
      <vt:lpstr>Child Emotional Development</vt:lpstr>
      <vt:lpstr>Introduction</vt:lpstr>
      <vt:lpstr>Emotional Development in Children</vt:lpstr>
      <vt:lpstr>Stages of Child Emotional Development</vt:lpstr>
      <vt:lpstr>Infancy </vt:lpstr>
      <vt:lpstr>Childhood</vt:lpstr>
      <vt:lpstr>Adolescence </vt:lpstr>
      <vt:lpstr>Conclusion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Emotional Development</dc:title>
  <dc:creator>joan masinde</dc:creator>
  <cp:lastModifiedBy>joan masinde</cp:lastModifiedBy>
  <cp:revision>10</cp:revision>
  <dcterms:created xsi:type="dcterms:W3CDTF">2018-11-17T19:21:11Z</dcterms:created>
  <dcterms:modified xsi:type="dcterms:W3CDTF">2018-11-17T20:31:57Z</dcterms:modified>
</cp:coreProperties>
</file>